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sldIdLst>
    <p:sldId id="256" r:id="rId2"/>
    <p:sldId id="258" r:id="rId3"/>
    <p:sldId id="274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5" r:id="rId12"/>
    <p:sldId id="271" r:id="rId13"/>
    <p:sldId id="272" r:id="rId14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68" autoAdjust="0"/>
  </p:normalViewPr>
  <p:slideViewPr>
    <p:cSldViewPr>
      <p:cViewPr>
        <p:scale>
          <a:sx n="81" d="100"/>
          <a:sy n="81" d="100"/>
        </p:scale>
        <p:origin x="-87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8E70108-0AAF-4285-BD62-626E6F7524C9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46088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46089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090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091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46092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46093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094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095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096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097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46098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46099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100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101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46102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46103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104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105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106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107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46108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6109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2E8CB-4ADD-4377-BDD3-0BAE6F59A10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3D0A65-822B-4D7D-A1AE-25824AD0769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10100" y="1828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10100" y="3733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D91F0CA-A86E-4AAE-9EBA-4536E74D3AA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5800" y="152400"/>
            <a:ext cx="7696200" cy="5334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D4FF76B-79C2-4C78-B653-9F55961E17B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6A284B-0102-41EF-992C-71D1E40EA3C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C43AE5-9E90-48A9-9767-6B50F9CA7B0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1A885C-1B59-4B39-8AE1-26A5F16EFC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E83548-77BC-4498-A3AF-17B33624A29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95C50-4413-4E98-9C29-51A6A8A6D60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7D8C4A-F26C-41CA-9E41-5311622C27C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373B32-A827-4376-8938-4637D3ED453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CA5255-9151-407C-AA72-8E08996186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fld id="{740F0EF5-9B1F-43D5-BBF6-B99A129EDEDB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5064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065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45066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45067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68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69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70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71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72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73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74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75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45076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45077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45078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5079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5080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45081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5082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5083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5084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45085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5086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5087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5088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5089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5090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5091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5092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45093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45094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95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509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4509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45098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5099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45100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5101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5102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5103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5104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5105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5106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5107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4510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vildanova.i@bk.ru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5024" y="2420888"/>
            <a:ext cx="74168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000" b="1" dirty="0"/>
              <a:t>Предмет: алгебра</a:t>
            </a:r>
            <a:endParaRPr lang="ru-RU" sz="2000" dirty="0"/>
          </a:p>
          <a:p>
            <a:r>
              <a:rPr lang="ru-RU" sz="2000" b="1" dirty="0"/>
              <a:t> </a:t>
            </a:r>
            <a:r>
              <a:rPr lang="ru-RU" sz="2000" b="1" dirty="0" smtClean="0"/>
              <a:t>ТЕМА</a:t>
            </a:r>
            <a:r>
              <a:rPr lang="ru-RU" sz="2000" b="1" dirty="0"/>
              <a:t>:  </a:t>
            </a:r>
            <a:r>
              <a:rPr lang="ru-RU" sz="2000" dirty="0"/>
              <a:t>Наглядное представление статистической информации. (Статистик </a:t>
            </a:r>
            <a:r>
              <a:rPr lang="ru-RU" sz="2000" dirty="0" err="1"/>
              <a:t>информацияне</a:t>
            </a:r>
            <a:r>
              <a:rPr lang="ru-RU" sz="2000" dirty="0"/>
              <a:t> </a:t>
            </a:r>
            <a:r>
              <a:rPr lang="ru-RU" sz="2000" dirty="0" err="1"/>
              <a:t>ачык</a:t>
            </a:r>
            <a:r>
              <a:rPr lang="ru-RU" sz="2000" dirty="0"/>
              <a:t> </a:t>
            </a:r>
            <a:r>
              <a:rPr lang="ru-RU" sz="2000" dirty="0" err="1"/>
              <a:t>итеп</a:t>
            </a:r>
            <a:r>
              <a:rPr lang="ru-RU" sz="2000" dirty="0"/>
              <a:t> </a:t>
            </a:r>
            <a:r>
              <a:rPr lang="ru-RU" sz="2000" dirty="0" err="1"/>
              <a:t>курсэту</a:t>
            </a:r>
            <a:r>
              <a:rPr lang="ru-RU" sz="2000" dirty="0"/>
              <a:t>)</a:t>
            </a:r>
          </a:p>
          <a:p>
            <a:r>
              <a:rPr lang="tt-RU" sz="2000" b="1" dirty="0"/>
              <a:t>По учебнику найдите и изучите тему. </a:t>
            </a:r>
            <a:endParaRPr lang="tt-RU" sz="2000" b="1" dirty="0" smtClean="0"/>
          </a:p>
          <a:p>
            <a:r>
              <a:rPr lang="tt-RU" sz="2000" b="1" dirty="0" smtClean="0"/>
              <a:t>Решите задачу №1 из слайда 11</a:t>
            </a:r>
          </a:p>
          <a:p>
            <a:r>
              <a:rPr lang="tt-RU" sz="2000" b="1" dirty="0" smtClean="0"/>
              <a:t>Решите из учебника №1042</a:t>
            </a:r>
          </a:p>
          <a:p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419564" y="620688"/>
            <a:ext cx="711677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Поставьте  в известность учителя, о том что вы находитесь на уроке </a:t>
            </a:r>
            <a:r>
              <a:rPr lang="tt-RU" b="1" dirty="0"/>
              <a:t>отпр  + </a:t>
            </a:r>
            <a:r>
              <a:rPr lang="ru-RU" b="1" dirty="0"/>
              <a:t>на номер </a:t>
            </a:r>
            <a:r>
              <a:rPr lang="ru-RU" b="1" dirty="0" err="1"/>
              <a:t>WhatsApp</a:t>
            </a:r>
            <a:r>
              <a:rPr lang="ru-RU" dirty="0"/>
              <a:t> </a:t>
            </a:r>
            <a:r>
              <a:rPr lang="ru-RU" b="1" dirty="0"/>
              <a:t> 89393763080.</a:t>
            </a:r>
            <a:endParaRPr lang="ru-RU" dirty="0"/>
          </a:p>
          <a:p>
            <a:r>
              <a:rPr lang="ru-RU" b="1" dirty="0" err="1"/>
              <a:t>сотографировать</a:t>
            </a:r>
            <a:r>
              <a:rPr lang="ru-RU" b="1" dirty="0"/>
              <a:t>  выполненные задания и отправить  на  </a:t>
            </a:r>
            <a:r>
              <a:rPr lang="en-US" b="1" u="sng" dirty="0" err="1">
                <a:hlinkClick r:id="rId2"/>
              </a:rPr>
              <a:t>vildanova</a:t>
            </a:r>
            <a:r>
              <a:rPr lang="ru-RU" b="1" u="sng" dirty="0">
                <a:hlinkClick r:id="rId2"/>
              </a:rPr>
              <a:t>.</a:t>
            </a:r>
            <a:r>
              <a:rPr lang="en-US" b="1" u="sng" dirty="0" err="1">
                <a:hlinkClick r:id="rId2"/>
              </a:rPr>
              <a:t>i</a:t>
            </a:r>
            <a:r>
              <a:rPr lang="ru-RU" b="1" u="sng" dirty="0">
                <a:hlinkClick r:id="rId2"/>
              </a:rPr>
              <a:t>@</a:t>
            </a:r>
            <a:r>
              <a:rPr lang="en-US" b="1" u="sng" dirty="0" err="1">
                <a:hlinkClick r:id="rId2"/>
              </a:rPr>
              <a:t>bk</a:t>
            </a:r>
            <a:r>
              <a:rPr lang="ru-RU" b="1" u="sng" dirty="0">
                <a:hlinkClick r:id="rId2"/>
              </a:rPr>
              <a:t>.</a:t>
            </a:r>
            <a:r>
              <a:rPr lang="en-US" b="1" u="sng" dirty="0" err="1">
                <a:hlinkClick r:id="rId2"/>
              </a:rPr>
              <a:t>ru</a:t>
            </a:r>
            <a:endParaRPr lang="ru-RU" dirty="0"/>
          </a:p>
          <a:p>
            <a:r>
              <a:rPr lang="ru-RU" b="1" dirty="0" smtClean="0"/>
              <a:t>Срок</a:t>
            </a:r>
            <a:r>
              <a:rPr lang="ru-RU" b="1" dirty="0"/>
              <a:t>:   12.05.20  до </a:t>
            </a:r>
            <a:r>
              <a:rPr lang="ru-RU" b="1" u="sng" dirty="0"/>
              <a:t>18.00</a:t>
            </a:r>
            <a:endParaRPr lang="ru-RU" dirty="0"/>
          </a:p>
          <a:p>
            <a:r>
              <a:rPr lang="tt-RU" b="1" dirty="0"/>
              <a:t>Класс : 8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Задача№1. Для данного ряда чисел найти среднее арифметическое, размах, моду и медиану.</a:t>
            </a:r>
            <a:endParaRPr lang="ru-RU" sz="2800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/>
              <a:t>39; 43; 40; 0; 56; 38; 24; 21; 35; 38; 0; 58; 31; 49; 38; 25; 34; 0; 52; 40; 42; 40; 39; 54; 0; 64; 44; 50; 38; 37;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№2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фермерском хозяйстве площади, отведенные под посевы зерновых, распределены следующим образом: пшеница – 63%, овес – 16%, просо – 12%, гречиха – 9%. Постройте круговую диаграмму распределения площадей.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82" name="Object 6"/>
          <p:cNvGraphicFramePr>
            <a:graphicFrameLocks noGrp="1" noChangeAspect="1"/>
          </p:cNvGraphicFramePr>
          <p:nvPr>
            <p:ph/>
          </p:nvPr>
        </p:nvGraphicFramePr>
        <p:xfrm>
          <a:off x="395288" y="4149725"/>
          <a:ext cx="7696200" cy="200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4" name="Диаграмма" r:id="rId3" imgW="7696200" imgH="2000402" progId="MSGraph.Chart.8">
                  <p:embed followColorScheme="full"/>
                </p:oleObj>
              </mc:Choice>
              <mc:Fallback>
                <p:oleObj name="Диаграмма" r:id="rId3" imgW="7696200" imgH="2000402" progId="MSGraph.Chart.8">
                  <p:embed followColorScheme="full"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4149725"/>
                        <a:ext cx="7696200" cy="2000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6870700" cy="704832"/>
          </a:xfrm>
        </p:spPr>
        <p:txBody>
          <a:bodyPr/>
          <a:lstStyle/>
          <a:p>
            <a:r>
              <a:rPr lang="ru-RU" sz="2800" dirty="0" smtClean="0"/>
              <a:t>Решение :</a:t>
            </a:r>
            <a:endParaRPr lang="ru-RU" sz="2800" dirty="0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0825" y="1357298"/>
            <a:ext cx="7696200" cy="231141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b="1" dirty="0"/>
              <a:t>360</a:t>
            </a:r>
            <a:r>
              <a:rPr lang="en-US" sz="2400" b="1" dirty="0"/>
              <a:t>°</a:t>
            </a:r>
            <a:r>
              <a:rPr lang="ru-RU" sz="2400" b="1" dirty="0"/>
              <a:t>:100 </a:t>
            </a:r>
            <a:r>
              <a:rPr lang="en-US" sz="2400" b="1" dirty="0">
                <a:cs typeface="Arial" charset="0"/>
              </a:rPr>
              <a:t>×</a:t>
            </a:r>
            <a:r>
              <a:rPr lang="ru-RU" sz="2400" b="1" dirty="0">
                <a:cs typeface="Arial" charset="0"/>
              </a:rPr>
              <a:t>63 ≈226,8 </a:t>
            </a:r>
            <a:r>
              <a:rPr lang="en-US" sz="2400" b="1" dirty="0"/>
              <a:t>°</a:t>
            </a:r>
            <a:r>
              <a:rPr lang="ru-RU" sz="2400" b="1" dirty="0">
                <a:cs typeface="Arial" charset="0"/>
              </a:rPr>
              <a:t> – занимает пшеница</a:t>
            </a:r>
            <a:endParaRPr lang="ru-RU" sz="2400" b="1" dirty="0"/>
          </a:p>
          <a:p>
            <a:pPr>
              <a:lnSpc>
                <a:spcPct val="90000"/>
              </a:lnSpc>
            </a:pPr>
            <a:r>
              <a:rPr lang="ru-RU" sz="2400" b="1" dirty="0"/>
              <a:t>360 </a:t>
            </a:r>
            <a:r>
              <a:rPr lang="en-US" sz="2400" b="1" dirty="0"/>
              <a:t>°</a:t>
            </a:r>
            <a:r>
              <a:rPr lang="ru-RU" sz="2400" b="1" dirty="0"/>
              <a:t> :100</a:t>
            </a:r>
            <a:r>
              <a:rPr lang="en-US" sz="2400" b="1" dirty="0">
                <a:cs typeface="Arial" charset="0"/>
              </a:rPr>
              <a:t>×</a:t>
            </a:r>
            <a:r>
              <a:rPr lang="ru-RU" sz="2400" b="1" dirty="0">
                <a:cs typeface="Arial" charset="0"/>
              </a:rPr>
              <a:t>16 ≈ 57,6 </a:t>
            </a:r>
            <a:r>
              <a:rPr lang="en-US" sz="2400" b="1" dirty="0"/>
              <a:t>°</a:t>
            </a:r>
            <a:r>
              <a:rPr lang="ru-RU" sz="2400" b="1" dirty="0">
                <a:cs typeface="Arial" charset="0"/>
              </a:rPr>
              <a:t> – занимает овес</a:t>
            </a:r>
          </a:p>
          <a:p>
            <a:pPr>
              <a:lnSpc>
                <a:spcPct val="90000"/>
              </a:lnSpc>
            </a:pPr>
            <a:r>
              <a:rPr lang="ru-RU" sz="2400" b="1" dirty="0">
                <a:cs typeface="Arial" charset="0"/>
              </a:rPr>
              <a:t>360 </a:t>
            </a:r>
            <a:r>
              <a:rPr lang="en-US" sz="2400" b="1" dirty="0"/>
              <a:t>°</a:t>
            </a:r>
            <a:r>
              <a:rPr lang="ru-RU" sz="2400" b="1" dirty="0">
                <a:cs typeface="Arial" charset="0"/>
              </a:rPr>
              <a:t> :100 </a:t>
            </a:r>
            <a:r>
              <a:rPr lang="en-US" sz="2400" b="1" dirty="0">
                <a:cs typeface="Arial" charset="0"/>
              </a:rPr>
              <a:t>×</a:t>
            </a:r>
            <a:r>
              <a:rPr lang="ru-RU" sz="2400" b="1" dirty="0">
                <a:cs typeface="Arial" charset="0"/>
              </a:rPr>
              <a:t>12 ≈ 43,2 </a:t>
            </a:r>
            <a:r>
              <a:rPr lang="en-US" sz="2400" b="1" dirty="0"/>
              <a:t>°</a:t>
            </a:r>
            <a:r>
              <a:rPr lang="ru-RU" sz="2400" b="1" dirty="0">
                <a:cs typeface="Arial" charset="0"/>
              </a:rPr>
              <a:t> – занимает просо</a:t>
            </a:r>
          </a:p>
          <a:p>
            <a:pPr>
              <a:lnSpc>
                <a:spcPct val="90000"/>
              </a:lnSpc>
            </a:pPr>
            <a:r>
              <a:rPr lang="ru-RU" sz="2400" b="1" dirty="0">
                <a:cs typeface="Arial" charset="0"/>
              </a:rPr>
              <a:t>360 </a:t>
            </a:r>
            <a:r>
              <a:rPr lang="en-US" sz="2400" b="1" dirty="0"/>
              <a:t>°</a:t>
            </a:r>
            <a:r>
              <a:rPr lang="ru-RU" sz="2400" b="1" dirty="0">
                <a:cs typeface="Arial" charset="0"/>
              </a:rPr>
              <a:t> :100 </a:t>
            </a:r>
            <a:r>
              <a:rPr lang="en-US" sz="2400" b="1" dirty="0">
                <a:cs typeface="Arial" charset="0"/>
              </a:rPr>
              <a:t>×</a:t>
            </a:r>
            <a:r>
              <a:rPr lang="ru-RU" sz="2400" b="1" dirty="0">
                <a:cs typeface="Arial" charset="0"/>
              </a:rPr>
              <a:t>9 ≈ 32,4 </a:t>
            </a:r>
            <a:r>
              <a:rPr lang="en-US" sz="2400" b="1" dirty="0"/>
              <a:t>°</a:t>
            </a:r>
            <a:r>
              <a:rPr lang="ru-RU" sz="2400" b="1" dirty="0">
                <a:cs typeface="Arial" charset="0"/>
              </a:rPr>
              <a:t> – занимает гречиха</a:t>
            </a:r>
            <a:endParaRPr lang="en-US" sz="2400" b="1" dirty="0">
              <a:cs typeface="Arial" charset="0"/>
            </a:endParaRPr>
          </a:p>
          <a:p>
            <a:pPr>
              <a:lnSpc>
                <a:spcPct val="90000"/>
              </a:lnSpc>
            </a:pPr>
            <a:endParaRPr lang="ru-RU" sz="2400" b="1" dirty="0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0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0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0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0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0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0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0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0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1" dur="20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50182" grpId="0"/>
      <p:bldP spid="50180" grpId="0"/>
      <p:bldP spid="5018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324" name="Object 4"/>
          <p:cNvGraphicFramePr>
            <a:graphicFrameLocks noGrp="1" noChangeAspect="1"/>
          </p:cNvGraphicFramePr>
          <p:nvPr>
            <p:ph/>
          </p:nvPr>
        </p:nvGraphicFramePr>
        <p:xfrm>
          <a:off x="684213" y="908050"/>
          <a:ext cx="7696200" cy="533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6" name="Диаграмма" r:id="rId3" imgW="7696200" imgH="5334000" progId="MSGraph.Chart.8">
                  <p:embed followColorScheme="full"/>
                </p:oleObj>
              </mc:Choice>
              <mc:Fallback>
                <p:oleObj name="Диаграмма" r:id="rId3" imgW="7696200" imgH="5334000" progId="MSGraph.Chart.8">
                  <p:embed followColorScheme="full"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908050"/>
                        <a:ext cx="7696200" cy="533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Rectangle 6"/>
          <p:cNvSpPr>
            <a:spLocks noGrp="1" noChangeArrowheads="1"/>
          </p:cNvSpPr>
          <p:nvPr>
            <p:ph type="title"/>
          </p:nvPr>
        </p:nvSpPr>
        <p:spPr>
          <a:xfrm>
            <a:off x="395288" y="836613"/>
            <a:ext cx="8208962" cy="4824412"/>
          </a:xfrm>
        </p:spPr>
        <p:txBody>
          <a:bodyPr/>
          <a:lstStyle/>
          <a:p>
            <a:r>
              <a:rPr lang="ru-RU"/>
              <a:t>Статистика- наука, которая занимается получением, обработкой и анализом количественных данных о разнообразных массовых явлениях, происходящих в природе и обществе.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857232"/>
            <a:ext cx="6870700" cy="4857784"/>
          </a:xfrm>
        </p:spPr>
        <p:txBody>
          <a:bodyPr/>
          <a:lstStyle/>
          <a:p>
            <a:r>
              <a:rPr lang="ru-RU" dirty="0" smtClean="0"/>
              <a:t>Повторим основные  статистические характеристики </a:t>
            </a:r>
            <a:r>
              <a:rPr lang="ru-RU" dirty="0" smtClean="0"/>
              <a:t>и рассмотрим примеры их применения.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2000240"/>
            <a:ext cx="8229600" cy="2355860"/>
          </a:xfrm>
        </p:spPr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>Средним </a:t>
            </a:r>
            <a:r>
              <a:rPr lang="ru-RU" sz="4000" dirty="0"/>
              <a:t>арифметическим ряда чисел называют частное от деления суммы этих чисел на число слагаемых.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2990848"/>
          </a:xfrm>
        </p:spPr>
        <p:txBody>
          <a:bodyPr/>
          <a:lstStyle/>
          <a:p>
            <a:r>
              <a:rPr lang="ru-RU" sz="3200" dirty="0" smtClean="0"/>
              <a:t>Найти среднее арифметическое чисел 32</a:t>
            </a:r>
            <a:r>
              <a:rPr lang="ru-RU" sz="3200" dirty="0"/>
              <a:t>; 26; 18; 26; 15; 21; </a:t>
            </a:r>
            <a:r>
              <a:rPr lang="ru-RU" sz="3200" dirty="0" smtClean="0"/>
              <a:t>26 и разность между наибольшим и наименьшим из них.</a:t>
            </a:r>
            <a:endParaRPr lang="ru-RU" sz="3200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Х</a:t>
            </a:r>
            <a:r>
              <a:rPr lang="ru-RU" dirty="0"/>
              <a:t>=(32+26+18+26+15+21+26):7≈23,43</a:t>
            </a:r>
          </a:p>
          <a:p>
            <a:r>
              <a:rPr lang="ru-RU" dirty="0"/>
              <a:t>А= Х</a:t>
            </a:r>
            <a:r>
              <a:rPr lang="en-US" dirty="0"/>
              <a:t>max-</a:t>
            </a:r>
            <a:r>
              <a:rPr lang="en-US" dirty="0" err="1"/>
              <a:t>Xmin</a:t>
            </a:r>
            <a:r>
              <a:rPr lang="ru-RU" dirty="0"/>
              <a:t>=32-15=17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Rectangle 7"/>
          <p:cNvSpPr>
            <a:spLocks noGrp="1" noChangeArrowheads="1"/>
          </p:cNvSpPr>
          <p:nvPr>
            <p:ph type="title"/>
          </p:nvPr>
        </p:nvSpPr>
        <p:spPr>
          <a:xfrm>
            <a:off x="468313" y="2420938"/>
            <a:ext cx="8229600" cy="1143000"/>
          </a:xfrm>
        </p:spPr>
        <p:txBody>
          <a:bodyPr/>
          <a:lstStyle/>
          <a:p>
            <a:r>
              <a:rPr lang="ru-RU" sz="4000"/>
              <a:t>Размахом ряда чисел называется разность между наибольшим и наименьшим из этих чисел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107950"/>
          </a:xfrm>
        </p:spPr>
        <p:txBody>
          <a:bodyPr/>
          <a:lstStyle/>
          <a:p>
            <a:endParaRPr lang="ru-RU" sz="400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Модой ряда называется число, наиболее часто встречающееся в данном ряду.</a:t>
            </a:r>
          </a:p>
          <a:p>
            <a:r>
              <a:rPr lang="ru-RU"/>
              <a:t>32; </a:t>
            </a:r>
            <a:r>
              <a:rPr lang="ru-RU">
                <a:solidFill>
                  <a:schemeClr val="accent2"/>
                </a:solidFill>
              </a:rPr>
              <a:t>26</a:t>
            </a:r>
            <a:r>
              <a:rPr lang="ru-RU"/>
              <a:t>; 18; </a:t>
            </a:r>
            <a:r>
              <a:rPr lang="ru-RU">
                <a:solidFill>
                  <a:schemeClr val="accent2"/>
                </a:solidFill>
              </a:rPr>
              <a:t>26</a:t>
            </a:r>
            <a:r>
              <a:rPr lang="ru-RU"/>
              <a:t>; 15; 21; </a:t>
            </a:r>
            <a:r>
              <a:rPr lang="ru-RU">
                <a:solidFill>
                  <a:schemeClr val="accent2"/>
                </a:solidFill>
              </a:rPr>
              <a:t>26</a:t>
            </a:r>
          </a:p>
          <a:p>
            <a:r>
              <a:rPr lang="en-US"/>
              <a:t>Mo=26</a:t>
            </a:r>
            <a:endParaRPr lang="ru-RU"/>
          </a:p>
        </p:txBody>
      </p:sp>
      <p:sp>
        <p:nvSpPr>
          <p:cNvPr id="19460" name="Oval 4"/>
          <p:cNvSpPr>
            <a:spLocks noChangeArrowheads="1"/>
          </p:cNvSpPr>
          <p:nvPr/>
        </p:nvSpPr>
        <p:spPr bwMode="auto">
          <a:xfrm>
            <a:off x="5292725" y="3357563"/>
            <a:ext cx="647700" cy="720725"/>
          </a:xfrm>
          <a:prstGeom prst="ellips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461" name="Oval 5"/>
          <p:cNvSpPr>
            <a:spLocks noChangeArrowheads="1"/>
          </p:cNvSpPr>
          <p:nvPr/>
        </p:nvSpPr>
        <p:spPr bwMode="auto">
          <a:xfrm>
            <a:off x="3203575" y="3357563"/>
            <a:ext cx="647700" cy="720725"/>
          </a:xfrm>
          <a:prstGeom prst="ellips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462" name="Oval 6"/>
          <p:cNvSpPr>
            <a:spLocks noChangeArrowheads="1"/>
          </p:cNvSpPr>
          <p:nvPr/>
        </p:nvSpPr>
        <p:spPr bwMode="auto">
          <a:xfrm>
            <a:off x="1763713" y="3357563"/>
            <a:ext cx="647700" cy="720725"/>
          </a:xfrm>
          <a:prstGeom prst="ellips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uiExpand="1" build="p"/>
      <p:bldP spid="19460" grpId="0" animBg="1"/>
      <p:bldP spid="19461" grpId="0" animBg="1"/>
      <p:bldP spid="1946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765175"/>
            <a:ext cx="8229600" cy="863600"/>
          </a:xfrm>
        </p:spPr>
        <p:txBody>
          <a:bodyPr/>
          <a:lstStyle/>
          <a:p>
            <a:r>
              <a:rPr lang="ru-RU" sz="2800"/>
              <a:t>1) 34; 42; 42; 55; 58; 62; 77; 81; 83</a:t>
            </a:r>
            <a:br>
              <a:rPr lang="ru-RU" sz="2800"/>
            </a:br>
            <a:r>
              <a:rPr lang="ru-RU" sz="2800"/>
              <a:t>2) 34; 42; 42; 55; 58; 62; 77; 83</a:t>
            </a:r>
            <a:br>
              <a:rPr lang="ru-RU" sz="2800"/>
            </a:br>
            <a:endParaRPr lang="ru-RU" sz="280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MEDIANA</a:t>
            </a:r>
            <a:r>
              <a:rPr lang="ru-RU" sz="2800"/>
              <a:t> – означает среднее</a:t>
            </a:r>
          </a:p>
          <a:p>
            <a:r>
              <a:rPr lang="ru-RU" sz="2800"/>
              <a:t>Медианой упорядоченного ряда чисел с нечетным числом членов называется число записанное посередине, а медианой упорядоченного ряда с четным числом членов называют среднее арифметическое двух чисел, записанных посередине.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04813"/>
            <a:ext cx="7777163" cy="1260475"/>
          </a:xfrm>
        </p:spPr>
        <p:txBody>
          <a:bodyPr/>
          <a:lstStyle/>
          <a:p>
            <a:r>
              <a:rPr lang="ru-RU" sz="2800" b="1"/>
              <a:t>1) 34; 42; 42; 55; 58; 62; 77; 81; 83</a:t>
            </a:r>
            <a:br>
              <a:rPr lang="ru-RU" sz="2800" b="1"/>
            </a:br>
            <a:r>
              <a:rPr lang="ru-RU" sz="2800" b="1"/>
              <a:t>2) 34; 42;  55; 58; 62; 77; 81; 83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276475"/>
            <a:ext cx="7696200" cy="3657600"/>
          </a:xfrm>
        </p:spPr>
        <p:txBody>
          <a:bodyPr/>
          <a:lstStyle/>
          <a:p>
            <a:r>
              <a:rPr lang="en-US"/>
              <a:t>Me=</a:t>
            </a:r>
            <a:r>
              <a:rPr lang="ru-RU"/>
              <a:t> Х</a:t>
            </a:r>
            <a:r>
              <a:rPr lang="ru-RU" sz="2000" b="1"/>
              <a:t>5</a:t>
            </a:r>
            <a:r>
              <a:rPr lang="ru-RU"/>
              <a:t> =</a:t>
            </a:r>
            <a:r>
              <a:rPr lang="en-US"/>
              <a:t>58</a:t>
            </a:r>
            <a:endParaRPr lang="ru-RU"/>
          </a:p>
          <a:p>
            <a:r>
              <a:rPr lang="en-US"/>
              <a:t>Me=(58+62)</a:t>
            </a:r>
            <a:r>
              <a:rPr lang="ru-RU"/>
              <a:t>:2</a:t>
            </a:r>
            <a:r>
              <a:rPr lang="en-US"/>
              <a:t>=60</a:t>
            </a:r>
            <a:endParaRPr lang="ru-RU"/>
          </a:p>
          <a:p>
            <a:endParaRPr lang="ru-RU"/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3851275" y="3500438"/>
            <a:ext cx="576263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2800" b="1"/>
          </a:p>
          <a:p>
            <a:pPr>
              <a:spcBef>
                <a:spcPct val="50000"/>
              </a:spcBef>
            </a:pPr>
            <a:endParaRPr lang="ru-RU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 build="p"/>
    </p:bldLst>
  </p:timing>
</p:sld>
</file>

<file path=ppt/theme/theme1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468</TotalTime>
  <Words>415</Words>
  <Application>Microsoft Office PowerPoint</Application>
  <PresentationFormat>Экран (4:3)</PresentationFormat>
  <Paragraphs>40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Пастель</vt:lpstr>
      <vt:lpstr>Диаграмма</vt:lpstr>
      <vt:lpstr>Презентация PowerPoint</vt:lpstr>
      <vt:lpstr>Статистика- наука, которая занимается получением, обработкой и анализом количественных данных о разнообразных массовых явлениях, происходящих в природе и обществе.</vt:lpstr>
      <vt:lpstr>Повторим основные  статистические характеристики и рассмотрим примеры их применения.</vt:lpstr>
      <vt:lpstr>    Средним арифметическим ряда чисел называют частное от деления суммы этих чисел на число слагаемых.</vt:lpstr>
      <vt:lpstr>Найти среднее арифметическое чисел 32; 26; 18; 26; 15; 21; 26 и разность между наибольшим и наименьшим из них.</vt:lpstr>
      <vt:lpstr>Размахом ряда чисел называется разность между наибольшим и наименьшим из этих чисел</vt:lpstr>
      <vt:lpstr>Презентация PowerPoint</vt:lpstr>
      <vt:lpstr>1) 34; 42; 42; 55; 58; 62; 77; 81; 83 2) 34; 42; 42; 55; 58; 62; 77; 83 </vt:lpstr>
      <vt:lpstr>1) 34; 42; 42; 55; 58; 62; 77; 81; 83 2) 34; 42;  55; 58; 62; 77; 81; 83</vt:lpstr>
      <vt:lpstr>Задача№1. Для данного ряда чисел найти среднее арифметическое, размах, моду и медиану.</vt:lpstr>
      <vt:lpstr>Задача №2</vt:lpstr>
      <vt:lpstr>Решение 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Статистические характеристики и наглядное представление статистической информации</dc:title>
  <dc:creator>Баган</dc:creator>
  <cp:lastModifiedBy>Пользователь Windows</cp:lastModifiedBy>
  <cp:revision>17</cp:revision>
  <dcterms:created xsi:type="dcterms:W3CDTF">2007-08-23T04:14:33Z</dcterms:created>
  <dcterms:modified xsi:type="dcterms:W3CDTF">2020-05-11T21:32:03Z</dcterms:modified>
</cp:coreProperties>
</file>